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3" r:id="rId1"/>
    <p:sldMasterId id="2147483773" r:id="rId2"/>
  </p:sldMasterIdLst>
  <p:notesMasterIdLst>
    <p:notesMasterId r:id="rId69"/>
  </p:notesMasterIdLst>
  <p:sldIdLst>
    <p:sldId id="256" r:id="rId3"/>
    <p:sldId id="317" r:id="rId4"/>
    <p:sldId id="257" r:id="rId5"/>
    <p:sldId id="258" r:id="rId6"/>
    <p:sldId id="259" r:id="rId7"/>
    <p:sldId id="262" r:id="rId8"/>
    <p:sldId id="263" r:id="rId9"/>
    <p:sldId id="261" r:id="rId10"/>
    <p:sldId id="327" r:id="rId11"/>
    <p:sldId id="264" r:id="rId12"/>
    <p:sldId id="324" r:id="rId13"/>
    <p:sldId id="266" r:id="rId14"/>
    <p:sldId id="274" r:id="rId15"/>
    <p:sldId id="273" r:id="rId16"/>
    <p:sldId id="319" r:id="rId17"/>
    <p:sldId id="325" r:id="rId18"/>
    <p:sldId id="267" r:id="rId19"/>
    <p:sldId id="269" r:id="rId20"/>
    <p:sldId id="270" r:id="rId21"/>
    <p:sldId id="271" r:id="rId22"/>
    <p:sldId id="272" r:id="rId23"/>
    <p:sldId id="320" r:id="rId24"/>
    <p:sldId id="275" r:id="rId25"/>
    <p:sldId id="321" r:id="rId26"/>
    <p:sldId id="282" r:id="rId27"/>
    <p:sldId id="276" r:id="rId28"/>
    <p:sldId id="277" r:id="rId29"/>
    <p:sldId id="279" r:id="rId30"/>
    <p:sldId id="278" r:id="rId31"/>
    <p:sldId id="280" r:id="rId32"/>
    <p:sldId id="281" r:id="rId33"/>
    <p:sldId id="283" r:id="rId34"/>
    <p:sldId id="286" r:id="rId35"/>
    <p:sldId id="287" r:id="rId36"/>
    <p:sldId id="288" r:id="rId37"/>
    <p:sldId id="289" r:id="rId38"/>
    <p:sldId id="290" r:id="rId39"/>
    <p:sldId id="291" r:id="rId40"/>
    <p:sldId id="293" r:id="rId41"/>
    <p:sldId id="294" r:id="rId42"/>
    <p:sldId id="295" r:id="rId43"/>
    <p:sldId id="296" r:id="rId44"/>
    <p:sldId id="268" r:id="rId45"/>
    <p:sldId id="297" r:id="rId46"/>
    <p:sldId id="300" r:id="rId47"/>
    <p:sldId id="298" r:id="rId48"/>
    <p:sldId id="299" r:id="rId49"/>
    <p:sldId id="301" r:id="rId50"/>
    <p:sldId id="302" r:id="rId51"/>
    <p:sldId id="303" r:id="rId52"/>
    <p:sldId id="323" r:id="rId53"/>
    <p:sldId id="326" r:id="rId54"/>
    <p:sldId id="304" r:id="rId55"/>
    <p:sldId id="305" r:id="rId56"/>
    <p:sldId id="306" r:id="rId57"/>
    <p:sldId id="307" r:id="rId58"/>
    <p:sldId id="308" r:id="rId59"/>
    <p:sldId id="310" r:id="rId60"/>
    <p:sldId id="322" r:id="rId61"/>
    <p:sldId id="312" r:id="rId62"/>
    <p:sldId id="313" r:id="rId63"/>
    <p:sldId id="315" r:id="rId64"/>
    <p:sldId id="314" r:id="rId65"/>
    <p:sldId id="328" r:id="rId66"/>
    <p:sldId id="311" r:id="rId67"/>
    <p:sldId id="316" r:id="rId68"/>
  </p:sldIdLst>
  <p:sldSz cx="12192000" cy="6858000"/>
  <p:notesSz cx="6858000" cy="9144000"/>
  <p:embeddedFontLst>
    <p:embeddedFont>
      <p:font typeface="맑은 고딕" panose="020B0503020000020004" pitchFamily="50" charset="-127"/>
      <p:regular r:id="rId70"/>
      <p:bold r:id="rId71"/>
    </p:embeddedFont>
    <p:embeddedFont>
      <p:font typeface="Wingdings 2" panose="05020102010507070707" pitchFamily="18" charset="2"/>
      <p:regular r:id="rId72"/>
    </p:embeddedFont>
    <p:embeddedFont>
      <p:font typeface="나눔스퀘어 Bold" panose="020B0600000101010101" pitchFamily="50" charset="-127"/>
      <p:bold r:id="rId73"/>
    </p:embeddedFont>
    <p:embeddedFont>
      <p:font typeface="나눔스퀘어 ExtraBold" panose="020B0600000101010101" pitchFamily="50" charset="-127"/>
      <p:bold r:id="rId74"/>
    </p:embeddedFont>
    <p:embeddedFont>
      <p:font typeface="나눔스퀘어라운드 Bold" panose="020B0600000101010101" pitchFamily="50" charset="-127"/>
      <p:bold r:id="rId75"/>
    </p:embeddedFont>
    <p:embeddedFont>
      <p:font typeface="Calibri Light" panose="020F0302020204030204" pitchFamily="34" charset="0"/>
      <p:regular r:id="rId76"/>
      <p: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aa7a3177a49b38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ED"/>
    <a:srgbClr val="D6DFCC"/>
    <a:srgbClr val="D6FFFF"/>
    <a:srgbClr val="EAE9EF"/>
    <a:srgbClr val="D3D3D3"/>
    <a:srgbClr val="FFFFCC"/>
    <a:srgbClr val="D25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077" autoAdjust="0"/>
  </p:normalViewPr>
  <p:slideViewPr>
    <p:cSldViewPr snapToGrid="0">
      <p:cViewPr varScale="1">
        <p:scale>
          <a:sx n="108" d="100"/>
          <a:sy n="108" d="100"/>
        </p:scale>
        <p:origin x="21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09BA0-691F-44A5-BAE1-516765AFB90B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A3DD7-5F92-4514-A7B3-6996879714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2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14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19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3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66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49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596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09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11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9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817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24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320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949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04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818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47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2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9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5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42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292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6AAF6-CFD7-40C3-8293-B4F0337DDD53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2991C-F187-42DD-A1B0-A836DA795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8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jpe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.jpe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8682" y="369276"/>
            <a:ext cx="6532684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도메인 특화 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5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Knowledge Graph </a:t>
            </a:r>
            <a:br>
              <a:rPr lang="en-US" altLang="ko-KR" sz="5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5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및 활용 기술 개발</a:t>
            </a:r>
            <a:endParaRPr lang="ko-KR" altLang="en-US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876289" y="5688623"/>
            <a:ext cx="4439422" cy="1169377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 이인성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AutoShape 12"/>
          <p:cNvSpPr/>
          <p:nvPr/>
        </p:nvSpPr>
        <p:spPr>
          <a:xfrm rot="4836">
            <a:off x="318676" y="3112121"/>
            <a:ext cx="1156861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83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579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</a:t>
            </a:r>
            <a:endParaRPr lang="ko-KR" altLang="en-US" sz="54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8800" y="2186645"/>
            <a:ext cx="6434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en-US" altLang="ko-KR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지식 그래프의 연관성</a:t>
            </a:r>
            <a:r>
              <a:rPr lang="en-US" altLang="ko-KR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8844" y="3960027"/>
            <a:ext cx="78143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 있는 것을 굳이 만드는 이유</a:t>
            </a:r>
            <a:r>
              <a:rPr lang="en-US" altLang="ko-KR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043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53760" y="1945661"/>
            <a:ext cx="6979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경북대학교 통합정보시스템 사이트</a:t>
            </a:r>
            <a:endParaRPr lang="en-US" altLang="ko-KR" sz="32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0014" y="3414492"/>
            <a:ext cx="5985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경북대학교 챗봇</a:t>
            </a:r>
            <a:endParaRPr lang="en-US" altLang="ko-KR" sz="32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080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</a:t>
            </a:r>
            <a:r>
              <a:rPr lang="en-US" altLang="ko-KR" sz="32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en-US" altLang="ko-KR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통합정보시스템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770" y="1061605"/>
            <a:ext cx="25234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Ex. ‘</a:t>
            </a:r>
            <a:r>
              <a:rPr lang="ko-KR" altLang="en-US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고지서조회</a:t>
            </a:r>
            <a:r>
              <a:rPr lang="en-US" altLang="ko-KR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2" y="1675026"/>
            <a:ext cx="2265940" cy="4943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218" y="1511999"/>
            <a:ext cx="2034247" cy="5106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46" y="1440450"/>
            <a:ext cx="1738168" cy="5178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202519" y="3108384"/>
            <a:ext cx="7786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고지서조회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있다는 것을</a:t>
            </a:r>
            <a:endParaRPr lang="en-US" altLang="ko-KR" sz="32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모르는 사용자였다면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32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61452" y="5609730"/>
            <a:ext cx="856211" cy="282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69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</a:t>
            </a:r>
            <a:r>
              <a:rPr lang="en-US" altLang="ko-KR" sz="32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en-US" altLang="ko-KR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85760" y="978523"/>
            <a:ext cx="2220480" cy="7088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kern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2800" kern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</a:t>
            </a:r>
            <a:r>
              <a:rPr lang="en-US" altLang="ko-KR" sz="2800" kern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kern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</a:t>
            </a:r>
            <a:r>
              <a:rPr lang="en-US" altLang="ko-KR" sz="2800" kern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kern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25" y="1687371"/>
            <a:ext cx="4104568" cy="4778451"/>
          </a:xfrm>
          <a:prstGeom prst="rect">
            <a:avLst/>
          </a:prstGeom>
        </p:spPr>
      </p:pic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911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</a:t>
            </a:r>
            <a:r>
              <a:rPr lang="en-US" altLang="ko-KR" sz="32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en-US" altLang="ko-KR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0" y="2202873"/>
            <a:ext cx="3313358" cy="39025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74" y="2202873"/>
            <a:ext cx="5056664" cy="3356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6807" y="3189855"/>
            <a:ext cx="820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 내에서 정보를 보여주면 더 좋지 않을까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770" y="1061605"/>
            <a:ext cx="52402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Ex. ‘</a:t>
            </a:r>
            <a:r>
              <a:rPr lang="ko-KR" altLang="en-US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시설별 전화번호 안내</a:t>
            </a:r>
            <a:r>
              <a:rPr lang="en-US" altLang="ko-KR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시</a:t>
            </a:r>
            <a:r>
              <a:rPr lang="en-US" altLang="ko-KR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직사각형 11"/>
          <p:cNvSpPr/>
          <p:nvPr/>
        </p:nvSpPr>
        <p:spPr>
          <a:xfrm>
            <a:off x="2135636" y="4288261"/>
            <a:ext cx="1486453" cy="25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2752" y="2287381"/>
            <a:ext cx="5686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통합정보시스템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흩어진 정보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6075" y="3658299"/>
            <a:ext cx="7765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경북대 챗봇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제공하는 정보의 단점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26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13112" y="2760525"/>
            <a:ext cx="7765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해결하기 위해서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32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경북대 챗봇 웹 서비스 개발</a:t>
            </a:r>
            <a:endParaRPr lang="en-US" altLang="ko-KR" sz="32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89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해결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92" y="1800795"/>
            <a:ext cx="1862063" cy="8260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84" y="3143767"/>
            <a:ext cx="7945571" cy="12750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116" y="4935797"/>
            <a:ext cx="5013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정보의 경로 한 번에 출력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883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해결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63" y="2241652"/>
            <a:ext cx="5881674" cy="3291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9618" y="1359241"/>
            <a:ext cx="224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정보 </a:t>
            </a: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5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해결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46" y="2445388"/>
            <a:ext cx="6789507" cy="2625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9618" y="1359241"/>
            <a:ext cx="224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질문 </a:t>
            </a: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01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21827" y="2551837"/>
            <a:ext cx="8748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1</a:t>
            </a:r>
          </a:p>
          <a:p>
            <a:pPr algn="ctr"/>
            <a:r>
              <a:rPr lang="ko-KR" altLang="en-US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분석</a:t>
            </a:r>
            <a:endParaRPr lang="ko-KR" altLang="en-US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AutoShape 12"/>
          <p:cNvSpPr/>
          <p:nvPr/>
        </p:nvSpPr>
        <p:spPr>
          <a:xfrm rot="4836">
            <a:off x="2611262" y="3424729"/>
            <a:ext cx="728897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926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해결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14" y="2296055"/>
            <a:ext cx="8851771" cy="36365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9618" y="1359241"/>
            <a:ext cx="224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정보 </a:t>
            </a: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74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해결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08564" y="2327564"/>
            <a:ext cx="67748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 그래프를 사용함으로써</a:t>
            </a:r>
            <a:r>
              <a:rPr lang="en-US" altLang="ko-KR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/>
            <a:endParaRPr lang="en-US" altLang="ko-KR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정보만 얻을 수 있는 것이 아닌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정보를 얻을 수 있음</a:t>
            </a:r>
            <a:endParaRPr lang="en-US" altLang="ko-KR" sz="32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/>
          </a:p>
          <a:p>
            <a:endParaRPr lang="en-US" altLang="ko-KR" smtClean="0"/>
          </a:p>
        </p:txBody>
      </p:sp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63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818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개선점 해결</a:t>
            </a:r>
            <a:endParaRPr lang="ko-KR" altLang="en-US" sz="32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2743" y="2873529"/>
            <a:ext cx="5866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통합정보시스템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정보 쉽게 제공</a:t>
            </a:r>
            <a:endParaRPr lang="en-US" altLang="ko-KR" sz="32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6170" y="4157045"/>
            <a:ext cx="4694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서비스로 챗봇 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개선</a:t>
            </a:r>
            <a:endParaRPr lang="en-US" altLang="ko-KR" sz="32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2431" y="1590013"/>
            <a:ext cx="4187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 그래프를 활용하여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</p:txBody>
      </p:sp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752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ko-KR" altLang="en-US" sz="54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71" y="1269423"/>
            <a:ext cx="5151259" cy="4866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879193" y="2724499"/>
            <a:ext cx="843361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구축한 지식 그래프를 활용하여</a:t>
            </a:r>
            <a:endParaRPr lang="en-US" altLang="ko-KR" sz="40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/>
            <a:r>
              <a:rPr lang="ko-KR" altLang="en-US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발전된 챗봇 서비스를 제공할 수 있다</a:t>
            </a:r>
            <a:r>
              <a:rPr lang="en-US" altLang="ko-KR" sz="4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269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21827" y="2551837"/>
            <a:ext cx="8748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3</a:t>
            </a:r>
          </a:p>
          <a:p>
            <a:pPr algn="ctr"/>
            <a:r>
              <a:rPr lang="ko-KR" altLang="en-US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설계 내용</a:t>
            </a:r>
            <a:r>
              <a:rPr lang="en-US" altLang="ko-KR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</a:t>
            </a:r>
            <a:r>
              <a:rPr lang="en-US" altLang="ko-KR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5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AutoShape 12"/>
          <p:cNvSpPr/>
          <p:nvPr/>
        </p:nvSpPr>
        <p:spPr>
          <a:xfrm rot="4836">
            <a:off x="1872710" y="3424611"/>
            <a:ext cx="859745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30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</a:t>
            </a:r>
            <a:r>
              <a:rPr lang="en-US" altLang="ko-KR" sz="540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Home Page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01" y="1338348"/>
            <a:ext cx="9203998" cy="4640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15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</a:t>
            </a:r>
            <a:r>
              <a:rPr lang="en-US" altLang="ko-KR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Home </a:t>
            </a:r>
            <a:r>
              <a:rPr lang="en-US" altLang="ko-KR" sz="360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Page</a:t>
            </a:r>
            <a:r>
              <a:rPr lang="ko-KR" altLang="en-US" sz="360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01" y="1338348"/>
            <a:ext cx="9203998" cy="4640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8279475" y="1537857"/>
            <a:ext cx="856211" cy="282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229897" y="1537857"/>
            <a:ext cx="856211" cy="282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771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</a:t>
            </a:r>
            <a:r>
              <a:rPr lang="en-US" altLang="ko-KR" sz="540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Login &amp; SignUp Page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8" y="1378983"/>
            <a:ext cx="5034915" cy="3851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93" y="1378983"/>
            <a:ext cx="5099144" cy="3866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957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en-US" altLang="ko-KR" sz="360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Home Page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01" y="1338348"/>
            <a:ext cx="9203998" cy="4640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3414193" y="1537856"/>
            <a:ext cx="856211" cy="282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442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en-US" altLang="ko-KR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 Page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2" y="1421476"/>
            <a:ext cx="5332803" cy="4671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636" y="1695795"/>
            <a:ext cx="4207106" cy="3913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90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9839" y="186270"/>
            <a:ext cx="564502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도메인 특화</a:t>
            </a:r>
            <a:endParaRPr lang="ko-KR" altLang="en-US" sz="5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469" y="1985217"/>
            <a:ext cx="6287756" cy="923330"/>
          </a:xfrm>
          <a:prstGeom prst="rect">
            <a:avLst/>
          </a:prstGeom>
          <a:noFill/>
          <a:ln>
            <a:solidFill>
              <a:srgbClr val="FFF5E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Knowledge Graph</a:t>
            </a:r>
            <a:endParaRPr lang="ko-KR" altLang="en-US" sz="5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0468" y="3784164"/>
            <a:ext cx="2995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및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0468" y="5583112"/>
            <a:ext cx="579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기술 개발 </a:t>
            </a:r>
            <a:endParaRPr lang="ko-KR" altLang="en-US" sz="5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38051" y="186270"/>
            <a:ext cx="4329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영토</a:t>
            </a:r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</a:t>
            </a:r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분야 </a:t>
            </a:r>
            <a:endParaRPr lang="en-US" altLang="ko-KR" sz="3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분야 특화</a:t>
            </a:r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38051" y="1634068"/>
            <a:ext cx="5830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기반 </a:t>
            </a:r>
            <a:r>
              <a:rPr lang="en-US" altLang="ko-KR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  <a:r>
              <a:rPr lang="en-US" altLang="ko-KR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endParaRPr lang="en-US" altLang="ko-KR" sz="36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 기반 </a:t>
            </a:r>
            <a:r>
              <a:rPr lang="en-US" altLang="ko-KR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</a:p>
        </p:txBody>
      </p:sp>
      <p:sp>
        <p:nvSpPr>
          <p:cNvPr id="15" name="타원 14"/>
          <p:cNvSpPr/>
          <p:nvPr/>
        </p:nvSpPr>
        <p:spPr>
          <a:xfrm>
            <a:off x="9256832" y="2572159"/>
            <a:ext cx="486574" cy="4292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136156" y="1841453"/>
            <a:ext cx="486574" cy="4292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136156" y="3125776"/>
            <a:ext cx="486574" cy="4292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478417" y="1973106"/>
            <a:ext cx="486574" cy="4292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5" idx="7"/>
            <a:endCxn id="16" idx="3"/>
          </p:cNvCxnSpPr>
          <p:nvPr/>
        </p:nvCxnSpPr>
        <p:spPr>
          <a:xfrm flipV="1">
            <a:off x="9672149" y="2207805"/>
            <a:ext cx="535264" cy="42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5" idx="1"/>
            <a:endCxn id="18" idx="5"/>
          </p:cNvCxnSpPr>
          <p:nvPr/>
        </p:nvCxnSpPr>
        <p:spPr>
          <a:xfrm flipH="1" flipV="1">
            <a:off x="8893734" y="2339458"/>
            <a:ext cx="434355" cy="29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5" idx="5"/>
            <a:endCxn id="17" idx="2"/>
          </p:cNvCxnSpPr>
          <p:nvPr/>
        </p:nvCxnSpPr>
        <p:spPr>
          <a:xfrm>
            <a:off x="9672149" y="2938511"/>
            <a:ext cx="464007" cy="40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38051" y="3645353"/>
            <a:ext cx="460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 데이터베이스</a:t>
            </a:r>
            <a:endParaRPr lang="en-US" altLang="ko-KR" sz="36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설계</a:t>
            </a:r>
            <a:r>
              <a:rPr lang="en-US" altLang="ko-KR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38052" y="5717806"/>
            <a:ext cx="4607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 개발</a:t>
            </a:r>
            <a:r>
              <a:rPr lang="en-US" altLang="ko-KR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0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6" grpId="0"/>
      <p:bldP spid="26" grpId="1"/>
      <p:bldP spid="27" grpId="0"/>
      <p:bldP spid="2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en-US" altLang="ko-KR" sz="360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Home Page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endParaRPr lang="ko-KR" altLang="en-US" sz="36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01" y="1363286"/>
            <a:ext cx="9203998" cy="4640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632064" y="3582786"/>
            <a:ext cx="1019695" cy="3823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866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en-US" altLang="ko-KR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Page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4" y="1296786"/>
            <a:ext cx="9898414" cy="49879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26" y="1166504"/>
            <a:ext cx="5362871" cy="43649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880763" y="1296786"/>
            <a:ext cx="856211" cy="282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4" y="1166504"/>
            <a:ext cx="10748357" cy="5402169"/>
          </a:xfrm>
          <a:prstGeom prst="rect">
            <a:avLst/>
          </a:prstGeom>
        </p:spPr>
      </p:pic>
      <p:sp>
        <p:nvSpPr>
          <p:cNvPr id="10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77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156" y="1749859"/>
            <a:ext cx="2067213" cy="6858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2" y="3131358"/>
            <a:ext cx="9497750" cy="1524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27" y="1855123"/>
            <a:ext cx="6605546" cy="3737970"/>
          </a:xfrm>
          <a:prstGeom prst="rect">
            <a:avLst/>
          </a:prstGeom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경로 출력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58697" y="3471741"/>
            <a:ext cx="1019695" cy="25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32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69" y="1808491"/>
            <a:ext cx="2715004" cy="6668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9" y="3224638"/>
            <a:ext cx="7220958" cy="1209844"/>
          </a:xfrm>
          <a:prstGeom prst="rect">
            <a:avLst/>
          </a:prstGeom>
        </p:spPr>
      </p:pic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경로 출력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4926" y="3603930"/>
            <a:ext cx="1019695" cy="25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8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r>
              <a:rPr lang="ko-KR" altLang="en-US" sz="28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8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60" y="1982980"/>
            <a:ext cx="2638793" cy="6668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3341854"/>
            <a:ext cx="12036000" cy="1467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58" y="1693896"/>
            <a:ext cx="7183885" cy="4097950"/>
          </a:xfrm>
          <a:prstGeom prst="rect">
            <a:avLst/>
          </a:prstGeom>
        </p:spPr>
      </p:pic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7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경로 출력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92077" y="3675355"/>
            <a:ext cx="912342" cy="3012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02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90" y="1835856"/>
            <a:ext cx="3905795" cy="6287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44" y="3103289"/>
            <a:ext cx="8554644" cy="1857634"/>
          </a:xfrm>
          <a:prstGeom prst="rect">
            <a:avLst/>
          </a:prstGeom>
        </p:spPr>
      </p:pic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경로 출력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43287" y="3496625"/>
            <a:ext cx="1019695" cy="25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78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31" y="1492492"/>
            <a:ext cx="1895740" cy="7240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29" y="2734421"/>
            <a:ext cx="6173061" cy="29436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96" y="1711078"/>
            <a:ext cx="6696008" cy="3892559"/>
          </a:xfrm>
          <a:prstGeom prst="rect">
            <a:avLst/>
          </a:prstGeom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정보 출력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97889" y="3631539"/>
            <a:ext cx="1019695" cy="25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4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45" y="1766664"/>
            <a:ext cx="2486372" cy="600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28" y="2808893"/>
            <a:ext cx="5544324" cy="2905530"/>
          </a:xfrm>
          <a:prstGeom prst="rect">
            <a:avLst/>
          </a:prstGeom>
        </p:spPr>
      </p:pic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정보 출력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15644" y="3755319"/>
            <a:ext cx="1208791" cy="25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83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82" y="1492492"/>
            <a:ext cx="2286319" cy="6668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25" y="2223986"/>
            <a:ext cx="4620270" cy="43630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4" y="1592895"/>
            <a:ext cx="7992072" cy="4606149"/>
          </a:xfrm>
          <a:prstGeom prst="rect">
            <a:avLst/>
          </a:prstGeom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정보 출력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05520" y="3064335"/>
            <a:ext cx="1019695" cy="25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90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20" y="1642850"/>
            <a:ext cx="2457793" cy="638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09" y="2913610"/>
            <a:ext cx="5201376" cy="2105319"/>
          </a:xfrm>
          <a:prstGeom prst="rect">
            <a:avLst/>
          </a:prstGeom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정보 출력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19326" y="3755319"/>
            <a:ext cx="1019695" cy="25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5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9" y="2233821"/>
            <a:ext cx="4817844" cy="2523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62" y="2233821"/>
            <a:ext cx="5438244" cy="25233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770" y="138275"/>
            <a:ext cx="579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도구 </a:t>
            </a:r>
            <a:endParaRPr lang="ko-KR" altLang="en-US" sz="54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462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68" y="1638625"/>
            <a:ext cx="2124371" cy="5811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27" y="2946970"/>
            <a:ext cx="4791744" cy="1695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094" y="1741029"/>
            <a:ext cx="7040541" cy="4107568"/>
          </a:xfrm>
          <a:prstGeom prst="rect">
            <a:avLst/>
          </a:prstGeom>
        </p:spPr>
      </p:pic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7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질문 출력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1369" y="3794813"/>
            <a:ext cx="1019695" cy="25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8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618" y="1510247"/>
            <a:ext cx="1590897" cy="657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23" y="2947194"/>
            <a:ext cx="5096586" cy="2381582"/>
          </a:xfrm>
          <a:prstGeom prst="rect">
            <a:avLst/>
          </a:prstGeom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질문 출력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3613" y="4563695"/>
            <a:ext cx="1019695" cy="25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68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r>
              <a:rPr lang="ko-KR" altLang="en-US" sz="28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8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64" y="1370636"/>
            <a:ext cx="2086266" cy="7430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2" y="2734887"/>
            <a:ext cx="9349438" cy="37485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31" y="1592895"/>
            <a:ext cx="3486637" cy="4401164"/>
          </a:xfrm>
          <a:prstGeom prst="rect">
            <a:avLst/>
          </a:prstGeom>
        </p:spPr>
      </p:pic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7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 정보 출력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2548" y="3370441"/>
            <a:ext cx="1019695" cy="252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4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8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1180" y="2237239"/>
            <a:ext cx="723951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smtClean="0">
              <a:ln>
                <a:solidFill>
                  <a:schemeClr val="tx1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 그래프 활용해서</a:t>
            </a:r>
            <a:r>
              <a:rPr lang="en-US" altLang="ko-KR" sz="32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32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더욱 다양한 정보 알 수 있다</a:t>
            </a:r>
            <a:r>
              <a:rPr lang="en-US" altLang="ko-KR" sz="320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3200" smtClean="0">
              <a:ln>
                <a:solidFill>
                  <a:schemeClr val="tx1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377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654" y="1921148"/>
            <a:ext cx="2200582" cy="6382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05" y="3313890"/>
            <a:ext cx="5163271" cy="16766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44486" y="4422371"/>
            <a:ext cx="712125" cy="249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활용 예 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52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40" y="1760778"/>
            <a:ext cx="1257475" cy="6763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79" y="2636652"/>
            <a:ext cx="6182588" cy="3477110"/>
          </a:xfrm>
          <a:prstGeom prst="rect">
            <a:avLst/>
          </a:prstGeom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활용 예 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59" y="1773076"/>
            <a:ext cx="1590897" cy="657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31" y="2960359"/>
            <a:ext cx="5096586" cy="238158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05054" y="4796445"/>
            <a:ext cx="2422415" cy="290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활용 예 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4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6" y="2719214"/>
            <a:ext cx="8545118" cy="30007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14" y="1796248"/>
            <a:ext cx="2686425" cy="619211"/>
          </a:xfrm>
          <a:prstGeom prst="rect">
            <a:avLst/>
          </a:prstGeom>
        </p:spPr>
      </p:pic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활용 예 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28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27" y="1894139"/>
            <a:ext cx="2267266" cy="6382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32" y="2909112"/>
            <a:ext cx="3905795" cy="24196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42299" y="4738256"/>
            <a:ext cx="853441" cy="282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7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활용 예 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(3)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5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25" y="1794121"/>
            <a:ext cx="1152686" cy="6096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117" y="2543015"/>
            <a:ext cx="5001323" cy="35342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70810" y="4887883"/>
            <a:ext cx="3354186" cy="2743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7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활용 예 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(3)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17" y="640824"/>
            <a:ext cx="2892829" cy="18080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191" y="958978"/>
            <a:ext cx="2263833" cy="11717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98" y="3241959"/>
            <a:ext cx="2859641" cy="24855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239" y="3868631"/>
            <a:ext cx="4063516" cy="12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0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672" y="1618340"/>
            <a:ext cx="3734321" cy="628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31" y="2247078"/>
            <a:ext cx="8230749" cy="3629532"/>
          </a:xfrm>
          <a:prstGeom prst="rect">
            <a:avLst/>
          </a:prstGeom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활용 예 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(3)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38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47" y="1680599"/>
            <a:ext cx="3391373" cy="5525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31" y="2421233"/>
            <a:ext cx="5896798" cy="40105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8093" y="1814239"/>
            <a:ext cx="778627" cy="285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48996" y="1808539"/>
            <a:ext cx="520932" cy="290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/>
          <p:cNvSpPr txBox="1"/>
          <p:nvPr/>
        </p:nvSpPr>
        <p:spPr>
          <a:xfrm>
            <a:off x="219770" y="105135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8. </a:t>
            </a:r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활용 예 </a:t>
            </a:r>
            <a:r>
              <a:rPr lang="en-US" altLang="ko-KR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(4)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89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24505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8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9616" y="2220613"/>
            <a:ext cx="723951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smtClean="0">
              <a:ln>
                <a:solidFill>
                  <a:schemeClr val="tx1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 그래프를 활용한 챗봇을 통해 </a:t>
            </a:r>
            <a:endParaRPr lang="en-US" altLang="ko-KR" sz="3200" smtClean="0">
              <a:ln>
                <a:solidFill>
                  <a:schemeClr val="tx1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챗봇 활용 방식을 개선시킴</a:t>
            </a:r>
            <a:r>
              <a:rPr lang="en-US" altLang="ko-KR" sz="32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497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리스트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7" y="2078183"/>
            <a:ext cx="3574108" cy="2926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67" y="2078183"/>
            <a:ext cx="3585161" cy="2926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10" y="2078182"/>
            <a:ext cx="3537186" cy="2926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159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메모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4" y="1972997"/>
            <a:ext cx="3353141" cy="2964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268" y="1972996"/>
            <a:ext cx="3549441" cy="299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99" y="1972996"/>
            <a:ext cx="3435435" cy="2998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601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메모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65" y="1978429"/>
            <a:ext cx="3994891" cy="3429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39" y="1978429"/>
            <a:ext cx="3987367" cy="3429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027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정보 기능</a:t>
            </a:r>
            <a:endParaRPr lang="en-US" altLang="ko-KR" sz="36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21" y="2086493"/>
            <a:ext cx="3474054" cy="2801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264" y="2086494"/>
            <a:ext cx="3368387" cy="2801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40" y="2086493"/>
            <a:ext cx="3273374" cy="2801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12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 영상</a:t>
            </a:r>
            <a:endParaRPr lang="en-US" altLang="ko-KR" sz="54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나의 동영상-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471" y="1224112"/>
            <a:ext cx="8809893" cy="4955565"/>
          </a:xfrm>
          <a:prstGeom prst="rect">
            <a:avLst/>
          </a:prstGeom>
        </p:spPr>
      </p:pic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808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5400" dirty="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4679" y="1179295"/>
            <a:ext cx="7618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 그래프로 구현된 </a:t>
            </a:r>
            <a:r>
              <a:rPr lang="ko-KR" altLang="en-US" sz="3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챗봇을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경북대학교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정보를 알 수 </a:t>
            </a:r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9272" y="4593863"/>
            <a:ext cx="89403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추가적으로 제공되는 기능을 통해서 </a:t>
            </a:r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훨씬 더 쉽고 간편하게 관리할 수 있을 것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63980" y="2886579"/>
            <a:ext cx="6350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 그래프의 장점을 활용함으로써 </a:t>
            </a:r>
            <a:endParaRPr lang="en-US" altLang="ko-KR" sz="32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가지의 정보를 제공할 수 있음</a:t>
            </a:r>
            <a:r>
              <a:rPr lang="en-US" altLang="ko-KR" sz="32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7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408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21827" y="2551837"/>
            <a:ext cx="8748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4</a:t>
            </a:r>
          </a:p>
          <a:p>
            <a:pPr algn="ctr"/>
            <a:r>
              <a:rPr lang="ko-KR" altLang="en-US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진행</a:t>
            </a:r>
            <a:endParaRPr lang="ko-KR" altLang="en-US" sz="5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AutoShape 12"/>
          <p:cNvSpPr/>
          <p:nvPr/>
        </p:nvSpPr>
        <p:spPr>
          <a:xfrm rot="4836">
            <a:off x="2611262" y="3424729"/>
            <a:ext cx="728897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601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623498" y="1282350"/>
            <a:ext cx="294500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분야 특화</a:t>
            </a:r>
            <a:endParaRPr lang="ko-KR" altLang="en-US" sz="3600">
              <a:ln>
                <a:solidFill>
                  <a:schemeClr val="tx1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61647" y="2774140"/>
            <a:ext cx="34687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</a:t>
            </a:r>
            <a:r>
              <a:rPr lang="en-US" altLang="ko-KR" sz="36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6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분야</a:t>
            </a:r>
            <a:r>
              <a:rPr lang="en-US" altLang="ko-KR" sz="36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?</a:t>
            </a:r>
            <a:endParaRPr lang="ko-KR" altLang="en-US" sz="3600">
              <a:ln>
                <a:solidFill>
                  <a:schemeClr val="tx1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26692" y="4658185"/>
            <a:ext cx="620413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</a:t>
            </a:r>
            <a:r>
              <a:rPr lang="en-US" altLang="ko-KR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400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경북대학교</a:t>
            </a:r>
            <a:r>
              <a:rPr lang="ko-KR" altLang="en-US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정보</a:t>
            </a:r>
            <a:r>
              <a:rPr lang="en-US" altLang="ko-KR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sz="4000">
              <a:ln>
                <a:solidFill>
                  <a:schemeClr val="tx1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770" y="138275"/>
            <a:ext cx="579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도메인 특화</a:t>
            </a:r>
            <a:r>
              <a:rPr lang="en-US" altLang="ko-KR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54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716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깃허브</a:t>
            </a:r>
            <a:endParaRPr lang="en-US" altLang="ko-KR" sz="54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63" y="1332444"/>
            <a:ext cx="10104274" cy="4682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0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깃허브</a:t>
            </a:r>
            <a:endParaRPr lang="en-US" altLang="ko-KR" sz="54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162" y="1257770"/>
            <a:ext cx="5045075" cy="3910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9" y="1257770"/>
            <a:ext cx="5284004" cy="4468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494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회의록</a:t>
            </a:r>
            <a:endParaRPr lang="en-US" altLang="ko-KR" sz="54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83" y="1324443"/>
            <a:ext cx="4876800" cy="4991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50" y="1322917"/>
            <a:ext cx="4622597" cy="4992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34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회의 사진</a:t>
            </a:r>
            <a:endParaRPr lang="en-US" altLang="ko-KR" sz="54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8" y="1573950"/>
            <a:ext cx="2886978" cy="14544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47" y="1573949"/>
            <a:ext cx="2836020" cy="14544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26" y="1572965"/>
            <a:ext cx="2901142" cy="14773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8" y="3320361"/>
            <a:ext cx="2886978" cy="14127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47" y="3297255"/>
            <a:ext cx="2878667" cy="1458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85" y="3338284"/>
            <a:ext cx="2864583" cy="14368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8" y="5025146"/>
            <a:ext cx="2840654" cy="14416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41" y="4977517"/>
            <a:ext cx="2920880" cy="14892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93" y="4988878"/>
            <a:ext cx="2864583" cy="146541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4498342" cy="62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31172296" descr="EMB000091306ed4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3359434"/>
            <a:ext cx="2876910" cy="145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602141" y="4713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31175016" descr="EMB000091306ed7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1593999"/>
            <a:ext cx="2894013" cy="145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92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21827" y="2551837"/>
            <a:ext cx="8748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</a:t>
            </a:r>
            <a:r>
              <a:rPr lang="en-US" altLang="ko-KR" sz="5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en-US" altLang="ko-KR" sz="54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논문 및 향후 일정</a:t>
            </a:r>
            <a:endParaRPr lang="ko-KR" altLang="en-US" sz="5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AutoShape 12"/>
          <p:cNvSpPr/>
          <p:nvPr/>
        </p:nvSpPr>
        <p:spPr>
          <a:xfrm rot="4836">
            <a:off x="2611262" y="3424729"/>
            <a:ext cx="728897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75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7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논문 및 향후 일정</a:t>
            </a:r>
            <a:endParaRPr lang="en-US" altLang="ko-KR" sz="5400" smtClean="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849571" y="27613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31168936" descr="EMB000091306ee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17" y="1284812"/>
            <a:ext cx="3775595" cy="5193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07" y="1284812"/>
            <a:ext cx="3746446" cy="5193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872" y="3227458"/>
            <a:ext cx="6924675" cy="428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50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08288" y="2706907"/>
            <a:ext cx="357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73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9770" y="138275"/>
            <a:ext cx="579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 기술 개발</a:t>
            </a:r>
            <a:r>
              <a:rPr lang="en-US" altLang="ko-KR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54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2315" y="4518139"/>
            <a:ext cx="541290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제공해주는 </a:t>
            </a:r>
            <a:r>
              <a:rPr lang="en-US" altLang="ko-KR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400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en-US" altLang="ko-KR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ko-KR" altLang="en-US" sz="4000">
              <a:ln>
                <a:solidFill>
                  <a:schemeClr val="tx1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8548" y="2970727"/>
            <a:ext cx="53804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경북대학교에 대한 정보</a:t>
            </a:r>
            <a:r>
              <a:rPr lang="en-US" altLang="ko-KR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sz="4000">
              <a:ln>
                <a:solidFill>
                  <a:schemeClr val="tx1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0666" y="1662223"/>
            <a:ext cx="447620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ln>
                  <a:solidFill>
                    <a:schemeClr val="tx1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 그래프를 활용</a:t>
            </a:r>
            <a:endParaRPr lang="ko-KR" altLang="en-US" sz="4000">
              <a:ln>
                <a:solidFill>
                  <a:schemeClr val="tx1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52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9770" y="138275"/>
            <a:ext cx="579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 SUMMARY</a:t>
            </a:r>
            <a:r>
              <a:rPr lang="ko-KR" altLang="en-US" sz="5400" smtClean="0">
                <a:ln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5400">
              <a:ln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2670" y="1107707"/>
            <a:ext cx="643440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경북대학교에 </a:t>
            </a:r>
            <a:r>
              <a:rPr lang="ko-KR" altLang="en-US" sz="4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 정보를 </a:t>
            </a:r>
            <a:endParaRPr lang="en-US" altLang="ko-KR" sz="40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/>
            <a:r>
              <a:rPr lang="ko-KR" altLang="en-US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알려주는 </a:t>
            </a:r>
            <a:endParaRPr lang="en-US" altLang="ko-KR" sz="40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/>
            <a:r>
              <a:rPr lang="ko-KR" altLang="en-US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 </a:t>
            </a:r>
            <a:r>
              <a:rPr lang="ko-KR" altLang="en-US" sz="4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</a:t>
            </a:r>
            <a:r>
              <a:rPr lang="ko-KR" altLang="en-US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  <a:r>
              <a:rPr lang="en-US" altLang="ko-KR" sz="4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sz="4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286" y="3664652"/>
            <a:ext cx="98398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주된 정보는 </a:t>
            </a:r>
            <a:r>
              <a:rPr lang="en-US" altLang="ko-KR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경북대학교 통합정보시스템</a:t>
            </a:r>
            <a:r>
              <a:rPr lang="en-US" altLang="ko-KR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1726" y="4928936"/>
            <a:ext cx="983984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학과</a:t>
            </a:r>
            <a:r>
              <a:rPr lang="en-US" altLang="ko-KR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교내 연락처 등 다양한 정보도 가능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86" y="1735432"/>
            <a:ext cx="983984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 그래프를 활용하여</a:t>
            </a:r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endParaRPr lang="ko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AutoShape 12"/>
          <p:cNvSpPr/>
          <p:nvPr/>
        </p:nvSpPr>
        <p:spPr>
          <a:xfrm rot="4836">
            <a:off x="296673" y="1055372"/>
            <a:ext cx="57173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43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6000" y="156600"/>
            <a:ext cx="11880000" cy="6544800"/>
          </a:xfrm>
          <a:prstGeom prst="rect">
            <a:avLst/>
          </a:prstGeom>
          <a:solidFill>
            <a:srgbClr val="FFF5E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21827" y="2551837"/>
            <a:ext cx="8748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2</a:t>
            </a:r>
            <a:endParaRPr lang="en-US" altLang="ko-KR" sz="54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이슈상황 및 해결방안</a:t>
            </a:r>
            <a:endParaRPr lang="ko-KR" altLang="en-US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AutoShape 12"/>
          <p:cNvSpPr/>
          <p:nvPr/>
        </p:nvSpPr>
        <p:spPr>
          <a:xfrm rot="4836">
            <a:off x="2611262" y="3424729"/>
            <a:ext cx="728897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87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2122</TotalTime>
  <Words>609</Words>
  <Application>Microsoft Office PowerPoint</Application>
  <PresentationFormat>와이드스크린</PresentationFormat>
  <Paragraphs>155</Paragraphs>
  <Slides>66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맑은 고딕</vt:lpstr>
      <vt:lpstr>Arial</vt:lpstr>
      <vt:lpstr>Wingdings 2</vt:lpstr>
      <vt:lpstr>나눔스퀘어 Bold</vt:lpstr>
      <vt:lpstr>나눔스퀘어 ExtraBold</vt:lpstr>
      <vt:lpstr>나눔스퀘어라운드 Bold</vt:lpstr>
      <vt:lpstr>Calibri Light</vt:lpstr>
      <vt:lpstr>Calibri</vt:lpstr>
      <vt:lpstr>HDOfficeLightV0</vt:lpstr>
      <vt:lpstr>Office 테마</vt:lpstr>
      <vt:lpstr>도메인 특화  Knowledge Graph  구축 및 활용 기술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도메인 특화  Knowledge Graph  구축 및 활용 기술 개발</dc:title>
  <dc:creator>user</dc:creator>
  <cp:lastModifiedBy>user</cp:lastModifiedBy>
  <cp:revision>102</cp:revision>
  <dcterms:created xsi:type="dcterms:W3CDTF">2023-05-23T14:23:12Z</dcterms:created>
  <dcterms:modified xsi:type="dcterms:W3CDTF">2023-05-27T09:30:34Z</dcterms:modified>
</cp:coreProperties>
</file>